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  <p:sldMasterId id="2147483673" r:id="rId3"/>
  </p:sldMasterIdLst>
  <p:notesMasterIdLst>
    <p:notesMasterId r:id="rId17"/>
  </p:notesMasterIdLst>
  <p:sldIdLst>
    <p:sldId id="257" r:id="rId4"/>
    <p:sldId id="259" r:id="rId5"/>
    <p:sldId id="283" r:id="rId6"/>
    <p:sldId id="275" r:id="rId7"/>
    <p:sldId id="262" r:id="rId8"/>
    <p:sldId id="291" r:id="rId9"/>
    <p:sldId id="277" r:id="rId10"/>
    <p:sldId id="278" r:id="rId11"/>
    <p:sldId id="281" r:id="rId12"/>
    <p:sldId id="280" r:id="rId13"/>
    <p:sldId id="287" r:id="rId14"/>
    <p:sldId id="288" r:id="rId15"/>
    <p:sldId id="265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402020202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4513" autoAdjust="0"/>
  </p:normalViewPr>
  <p:slideViewPr>
    <p:cSldViewPr snapToGrid="0" snapToObjects="1">
      <p:cViewPr varScale="1">
        <p:scale>
          <a:sx n="55" d="100"/>
          <a:sy n="55" d="100"/>
        </p:scale>
        <p:origin x="1714" y="34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Documents\Personal\Presentations\grpc-perf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Documents\Personal\Presentations\grpc-perf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dirty="0">
                <a:solidFill>
                  <a:schemeClr val="tx2"/>
                </a:solidFill>
              </a:rPr>
              <a:t>JSON vs </a:t>
            </a:r>
            <a:r>
              <a:rPr lang="en-NZ" dirty="0" err="1">
                <a:solidFill>
                  <a:schemeClr val="tx2"/>
                </a:solidFill>
              </a:rPr>
              <a:t>Protobuf</a:t>
            </a:r>
            <a:r>
              <a:rPr lang="en-NZ" dirty="0">
                <a:solidFill>
                  <a:schemeClr val="tx2"/>
                </a:solidFill>
              </a:rPr>
              <a:t> </a:t>
            </a:r>
            <a:r>
              <a:rPr lang="en-NZ" baseline="0" dirty="0">
                <a:solidFill>
                  <a:schemeClr val="tx2"/>
                </a:solidFill>
              </a:rPr>
              <a:t>Size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10</c:v>
                </c:pt>
                <c:pt idx="3">
                  <c:v>20</c:v>
                </c:pt>
              </c:numCache>
            </c:numRef>
          </c:cat>
          <c:val>
            <c:numRef>
              <c:f>Sheet1!$B$3:$B$6</c:f>
              <c:numCache>
                <c:formatCode>General</c:formatCode>
                <c:ptCount val="4"/>
                <c:pt idx="0">
                  <c:v>102</c:v>
                </c:pt>
                <c:pt idx="1">
                  <c:v>133</c:v>
                </c:pt>
                <c:pt idx="2">
                  <c:v>396</c:v>
                </c:pt>
                <c:pt idx="3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43-41C4-8634-7DD641C12E48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Protobuf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10</c:v>
                </c:pt>
                <c:pt idx="3">
                  <c:v>20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25</c:v>
                </c:pt>
                <c:pt idx="1">
                  <c:v>37</c:v>
                </c:pt>
                <c:pt idx="2">
                  <c:v>133</c:v>
                </c:pt>
                <c:pt idx="3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43-41C4-8634-7DD641C12E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747061288"/>
        <c:axId val="747062600"/>
      </c:barChart>
      <c:catAx>
        <c:axId val="747061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dirty="0">
                    <a:solidFill>
                      <a:schemeClr val="tx2"/>
                    </a:solidFill>
                  </a:rPr>
                  <a:t>Serialized items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062600"/>
        <c:crosses val="autoZero"/>
        <c:auto val="1"/>
        <c:lblAlgn val="ctr"/>
        <c:lblOffset val="100"/>
        <c:noMultiLvlLbl val="0"/>
      </c:catAx>
      <c:valAx>
        <c:axId val="747062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dirty="0">
                    <a:solidFill>
                      <a:schemeClr val="tx2"/>
                    </a:solidFill>
                  </a:rPr>
                  <a:t>Size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061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2"/>
                </a:solidFill>
              </a:rPr>
              <a:t>.NET </a:t>
            </a:r>
            <a:r>
              <a:rPr lang="en-US" sz="1600" dirty="0" err="1">
                <a:solidFill>
                  <a:schemeClr val="tx2"/>
                </a:solidFill>
              </a:rPr>
              <a:t>gRPC</a:t>
            </a:r>
            <a:r>
              <a:rPr lang="en-US" sz="1600" dirty="0">
                <a:solidFill>
                  <a:schemeClr val="tx2"/>
                </a:solidFill>
              </a:rPr>
              <a:t> server performance. 28 connections</a:t>
            </a:r>
          </a:p>
          <a:p>
            <a:pPr>
              <a:defRPr/>
            </a:pPr>
            <a:r>
              <a:rPr lang="en-US" dirty="0">
                <a:solidFill>
                  <a:schemeClr val="tx2"/>
                </a:solidFill>
              </a:rPr>
              <a:t>Request/sec (higher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Sheet1!$E$31</c:f>
              <c:strCache>
                <c:ptCount val="1"/>
                <c:pt idx="0">
                  <c:v>Requests/sec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EAB-408C-B21E-1FC4B8F769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Sheet1!$D$32:$D$33</c:f>
              <c:strCache>
                <c:ptCount val="2"/>
                <c:pt idx="0">
                  <c:v>.NET Core 3.1 </c:v>
                </c:pt>
                <c:pt idx="1">
                  <c:v>.NET 5</c:v>
                </c:pt>
              </c:strCache>
            </c:strRef>
          </c:cat>
          <c:val>
            <c:numRef>
              <c:f>Sheet1!$E$32:$E$33</c:f>
              <c:numCache>
                <c:formatCode>#,##0</c:formatCode>
                <c:ptCount val="2"/>
                <c:pt idx="0">
                  <c:v>449664</c:v>
                </c:pt>
                <c:pt idx="1">
                  <c:v>745794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AB-408C-B21E-1FC4B8F76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9599368"/>
        <c:axId val="699599696"/>
      </c:barChart>
      <c:catAx>
        <c:axId val="699599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599696"/>
        <c:crosses val="autoZero"/>
        <c:auto val="1"/>
        <c:lblAlgn val="ctr"/>
        <c:lblOffset val="100"/>
        <c:noMultiLvlLbl val="0"/>
      </c:catAx>
      <c:valAx>
        <c:axId val="69959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599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pPr>
            <a:r>
              <a:rPr lang="en-US" b="1">
                <a:solidFill>
                  <a:schemeClr val="tx2"/>
                </a:solidFill>
              </a:rPr>
              <a:t>gRPC Performance. Requests/sec (higher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2"/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Sheet1!$E$5</c:f>
              <c:strCache>
                <c:ptCount val="1"/>
                <c:pt idx="0">
                  <c:v>Requests/sec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3F6-93D8-60FBDA29E594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23-43F6-93D8-60FBDA29E59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Sheet1!$D$6:$D$17</c:f>
              <c:strCache>
                <c:ptCount val="12"/>
                <c:pt idx="0">
                  <c:v>ruby_grpc          </c:v>
                </c:pt>
                <c:pt idx="1">
                  <c:v>python_grpc        </c:v>
                </c:pt>
                <c:pt idx="2">
                  <c:v>swift_grpc_st      </c:v>
                </c:pt>
                <c:pt idx="3">
                  <c:v>php_grpc           </c:v>
                </c:pt>
                <c:pt idx="4">
                  <c:v>node_grpc_st       </c:v>
                </c:pt>
                <c:pt idx="5">
                  <c:v>lua_grpc_st        </c:v>
                </c:pt>
                <c:pt idx="6">
                  <c:v>kotlin_grpc        </c:v>
                </c:pt>
                <c:pt idx="7">
                  <c:v>java_grpc          </c:v>
                </c:pt>
                <c:pt idx="8">
                  <c:v>cpp_grpc_mt        </c:v>
                </c:pt>
                <c:pt idx="9">
                  <c:v>go_grpc            </c:v>
                </c:pt>
                <c:pt idx="10">
                  <c:v>dotnet_grpc        </c:v>
                </c:pt>
                <c:pt idx="11">
                  <c:v>rust_tonic_mt      </c:v>
                </c:pt>
              </c:strCache>
            </c:strRef>
          </c:cat>
          <c:val>
            <c:numRef>
              <c:f>Sheet1!$E$6:$E$17</c:f>
              <c:numCache>
                <c:formatCode>General</c:formatCode>
                <c:ptCount val="12"/>
                <c:pt idx="0">
                  <c:v>2684</c:v>
                </c:pt>
                <c:pt idx="1">
                  <c:v>4430</c:v>
                </c:pt>
                <c:pt idx="2">
                  <c:v>4653</c:v>
                </c:pt>
                <c:pt idx="3">
                  <c:v>7848</c:v>
                </c:pt>
                <c:pt idx="4">
                  <c:v>12528</c:v>
                </c:pt>
                <c:pt idx="5">
                  <c:v>18607</c:v>
                </c:pt>
                <c:pt idx="6">
                  <c:v>25953</c:v>
                </c:pt>
                <c:pt idx="7">
                  <c:v>36125</c:v>
                </c:pt>
                <c:pt idx="8">
                  <c:v>45282</c:v>
                </c:pt>
                <c:pt idx="9">
                  <c:v>47609</c:v>
                </c:pt>
                <c:pt idx="10">
                  <c:v>48399</c:v>
                </c:pt>
                <c:pt idx="11">
                  <c:v>50655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48-42E8-B348-0B22804E85E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581984760"/>
        <c:axId val="581985088"/>
      </c:barChart>
      <c:catAx>
        <c:axId val="581984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985088"/>
        <c:crosses val="autoZero"/>
        <c:auto val="1"/>
        <c:lblAlgn val="ctr"/>
        <c:lblOffset val="100"/>
        <c:noMultiLvlLbl val="0"/>
      </c:catAx>
      <c:valAx>
        <c:axId val="58198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984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0CE35-9B53-4528-8574-A67F3475D080}" type="datetimeFigureOut">
              <a:rPr lang="en-NZ" smtClean="0"/>
              <a:t>9/11/2020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06B0E-5C48-4357-9A65-ACEC82B3887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785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Hi, my name is James Newton-King</a:t>
            </a:r>
          </a:p>
          <a:p>
            <a:r>
              <a:rPr lang="en-NZ" dirty="0"/>
              <a:t>I’m an engineer on the .NET team</a:t>
            </a:r>
          </a:p>
          <a:p>
            <a:r>
              <a:rPr lang="en-NZ" dirty="0"/>
              <a:t>And today I’m going to talk about gRPC</a:t>
            </a:r>
          </a:p>
          <a:p>
            <a:r>
              <a:rPr lang="en-NZ" dirty="0"/>
              <a:t>A modern, high-performance way to communicate between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9704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Also compared </a:t>
            </a:r>
            <a:r>
              <a:rPr lang="en-NZ" dirty="0" err="1"/>
              <a:t>grpc</a:t>
            </a:r>
            <a:r>
              <a:rPr lang="en-NZ" dirty="0"/>
              <a:t>-dotnet against other implementations</a:t>
            </a:r>
          </a:p>
          <a:p>
            <a:endParaRPr lang="en-NZ" dirty="0"/>
          </a:p>
          <a:p>
            <a:r>
              <a:rPr lang="en-NZ" dirty="0"/>
              <a:t>In a community benchmark we were the second fastest. We were grouped at the top along with C++, Go and Rust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4839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If you’re interested in using gRPC, lets talk about some of the resources available</a:t>
            </a:r>
          </a:p>
          <a:p>
            <a:endParaRPr lang="en-NZ" dirty="0"/>
          </a:p>
          <a:p>
            <a:r>
              <a:rPr lang="en-NZ" dirty="0"/>
              <a:t>We’ve spent a lot of time investing in documentation.</a:t>
            </a:r>
          </a:p>
          <a:p>
            <a:r>
              <a:rPr lang="en-NZ" dirty="0"/>
              <a:t>This is just a brief summary.</a:t>
            </a:r>
          </a:p>
          <a:p>
            <a:r>
              <a:rPr lang="en-NZ" dirty="0"/>
              <a:t>I recommend checking out the documentation first if you have any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4713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We’ve also written a lot of basic examples.</a:t>
            </a:r>
          </a:p>
          <a:p>
            <a:r>
              <a:rPr lang="en-NZ" dirty="0"/>
              <a:t>Each example shows one or two core concepts in act.</a:t>
            </a:r>
          </a:p>
          <a:p>
            <a:r>
              <a:rPr lang="en-NZ" dirty="0"/>
              <a:t>At last count there are 20 examples to explore.</a:t>
            </a:r>
          </a:p>
          <a:p>
            <a:r>
              <a:rPr lang="en-NZ" dirty="0"/>
              <a:t>You can find these on our GitHub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822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Thanks for your time.</a:t>
            </a:r>
          </a:p>
          <a:p>
            <a:r>
              <a:rPr lang="en-NZ" dirty="0"/>
              <a:t>I hope everyone has learnt something and is excited about gRPC on .NET 5</a:t>
            </a:r>
          </a:p>
          <a:p>
            <a:r>
              <a:rPr lang="en-NZ" dirty="0"/>
              <a:t>Hopefully we have some time for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335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>
                <a:sym typeface="Wingdings" panose="05000000000000000000" pitchFamily="2" charset="2"/>
              </a:rPr>
              <a:t>Our agenda for today:</a:t>
            </a:r>
          </a:p>
          <a:p>
            <a:endParaRPr lang="en-NZ" dirty="0">
              <a:sym typeface="Wingdings" panose="05000000000000000000" pitchFamily="2" charset="2"/>
            </a:endParaRPr>
          </a:p>
          <a:p>
            <a:r>
              <a:rPr lang="en-NZ" dirty="0">
                <a:sym typeface="Wingdings" panose="05000000000000000000" pitchFamily="2" charset="2"/>
              </a:rPr>
              <a:t>First, introduce gRPC for developers new to it</a:t>
            </a:r>
          </a:p>
          <a:p>
            <a:r>
              <a:rPr lang="en-NZ" dirty="0">
                <a:sym typeface="Wingdings" panose="05000000000000000000" pitchFamily="2" charset="2"/>
              </a:rPr>
              <a:t>-compare to RESTful APIs</a:t>
            </a:r>
          </a:p>
          <a:p>
            <a:r>
              <a:rPr lang="en-NZ" dirty="0">
                <a:sym typeface="Wingdings" panose="05000000000000000000" pitchFamily="2" charset="2"/>
              </a:rPr>
              <a:t>-I’ll demo building a basic gRPC server and client</a:t>
            </a:r>
          </a:p>
          <a:p>
            <a:endParaRPr lang="en-NZ" dirty="0">
              <a:sym typeface="Wingdings" panose="05000000000000000000" pitchFamily="2" charset="2"/>
            </a:endParaRPr>
          </a:p>
          <a:p>
            <a:r>
              <a:rPr lang="en-NZ" dirty="0">
                <a:sym typeface="Wingdings" panose="05000000000000000000" pitchFamily="2" charset="2"/>
              </a:rPr>
              <a:t>Look at what’s new in .NET 5</a:t>
            </a:r>
          </a:p>
          <a:p>
            <a:r>
              <a:rPr lang="en-NZ" dirty="0">
                <a:sym typeface="Wingdings" panose="05000000000000000000" pitchFamily="2" charset="2"/>
              </a:rPr>
              <a:t>-A lot of new features have been added in the past year</a:t>
            </a:r>
          </a:p>
          <a:p>
            <a:r>
              <a:rPr lang="en-NZ" dirty="0">
                <a:sym typeface="Wingdings" panose="05000000000000000000" pitchFamily="2" charset="2"/>
              </a:rPr>
              <a:t>-Also I’ll focus on gRPC performance. Performance is a big draw for gRPC and there are a lot of improvements here</a:t>
            </a:r>
          </a:p>
          <a:p>
            <a:endParaRPr lang="en-NZ" dirty="0">
              <a:sym typeface="Wingdings" panose="05000000000000000000" pitchFamily="2" charset="2"/>
            </a:endParaRPr>
          </a:p>
          <a:p>
            <a:r>
              <a:rPr lang="en-NZ" dirty="0">
                <a:sym typeface="Wingdings" panose="05000000000000000000" pitchFamily="2" charset="2"/>
              </a:rPr>
              <a:t>Finally, for anyone interested in learning more, I’ll talk about the many resources to help you get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420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Popular open source remote procedure call framework</a:t>
            </a:r>
          </a:p>
          <a:p>
            <a:r>
              <a:rPr lang="en-NZ" dirty="0"/>
              <a:t>-RPC frameworks make it easy for apps to talk to each other</a:t>
            </a:r>
          </a:p>
          <a:p>
            <a:endParaRPr lang="en-NZ" dirty="0"/>
          </a:p>
          <a:p>
            <a:r>
              <a:rPr lang="en-NZ" dirty="0"/>
              <a:t>-There are alternative RPC frameworks, e.g. Thrift, JSON-RPC, WCF</a:t>
            </a:r>
          </a:p>
          <a:p>
            <a:r>
              <a:rPr lang="en-NZ" dirty="0"/>
              <a:t>-Developer community is unifying behind gRPC</a:t>
            </a:r>
          </a:p>
          <a:p>
            <a:r>
              <a:rPr lang="en-NZ" dirty="0"/>
              <a:t>-gRPC is run by CNCF. Microsoft contributing to CNCF</a:t>
            </a:r>
          </a:p>
          <a:p>
            <a:endParaRPr lang="en-NZ" dirty="0">
              <a:sym typeface="Wingdings" panose="05000000000000000000" pitchFamily="2" charset="2"/>
            </a:endParaRPr>
          </a:p>
          <a:p>
            <a:r>
              <a:rPr lang="en-NZ" dirty="0">
                <a:sym typeface="Wingdings" panose="05000000000000000000" pitchFamily="2" charset="2"/>
              </a:rPr>
              <a:t>gRPC is not new, open sourced in 2015</a:t>
            </a:r>
          </a:p>
          <a:p>
            <a:r>
              <a:rPr lang="en-NZ" dirty="0">
                <a:sym typeface="Wingdings" panose="05000000000000000000" pitchFamily="2" charset="2"/>
              </a:rPr>
              <a:t>-Union of two technologies, HTTP2 and Protocol Buffers</a:t>
            </a:r>
          </a:p>
          <a:p>
            <a:endParaRPr lang="en-NZ" dirty="0">
              <a:sym typeface="Wingdings" panose="05000000000000000000" pitchFamily="2" charset="2"/>
            </a:endParaRPr>
          </a:p>
          <a:p>
            <a:r>
              <a:rPr lang="en-NZ" dirty="0">
                <a:sym typeface="Wingdings" panose="05000000000000000000" pitchFamily="2" charset="2"/>
              </a:rPr>
              <a:t>Designed for modern apps, particularly microservices</a:t>
            </a:r>
          </a:p>
          <a:p>
            <a:r>
              <a:rPr lang="en-NZ" dirty="0">
                <a:sym typeface="Wingdings" panose="05000000000000000000" pitchFamily="2" charset="2"/>
              </a:rPr>
              <a:t>-High performance</a:t>
            </a:r>
          </a:p>
          <a:p>
            <a:r>
              <a:rPr lang="en-NZ" dirty="0">
                <a:sym typeface="Wingdings" panose="05000000000000000000" pitchFamily="2" charset="2"/>
              </a:rPr>
              <a:t>-Platform independent. There are gRPC implementations for every major programming language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8221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gRPC is an opination contract-first RPC framework</a:t>
            </a:r>
          </a:p>
          <a:p>
            <a:r>
              <a:rPr lang="en-NZ" dirty="0"/>
              <a:t>-The proto file is at the heart of gRPC</a:t>
            </a:r>
          </a:p>
          <a:p>
            <a:r>
              <a:rPr lang="en-NZ" dirty="0"/>
              <a:t>-Language neutral</a:t>
            </a:r>
          </a:p>
          <a:p>
            <a:r>
              <a:rPr lang="en-NZ" dirty="0"/>
              <a:t>-Drives code generation</a:t>
            </a:r>
          </a:p>
          <a:p>
            <a:r>
              <a:rPr lang="en-NZ" dirty="0"/>
              <a:t>HTTP APIs focus on the shape and content of HTTP (contract optional)</a:t>
            </a:r>
          </a:p>
          <a:p>
            <a:endParaRPr lang="en-NZ" dirty="0"/>
          </a:p>
          <a:p>
            <a:r>
              <a:rPr lang="en-NZ" dirty="0"/>
              <a:t>gRPC content is binary. HTTP/2 and </a:t>
            </a:r>
            <a:r>
              <a:rPr lang="en-NZ" dirty="0" err="1"/>
              <a:t>Protobuf</a:t>
            </a:r>
            <a:r>
              <a:rPr lang="en-NZ" dirty="0"/>
              <a:t> are binary and designed for performance</a:t>
            </a:r>
          </a:p>
          <a:p>
            <a:r>
              <a:rPr lang="en-NZ" dirty="0"/>
              <a:t>HTTP APIs are text based. HTTP/1.1 are JSON are human readable, great for debugging, not so good for performance</a:t>
            </a:r>
          </a:p>
          <a:p>
            <a:endParaRPr lang="en-NZ" dirty="0"/>
          </a:p>
          <a:p>
            <a:r>
              <a:rPr lang="en-NZ" dirty="0"/>
              <a:t>gRPC is designed to hide complexity of remoting</a:t>
            </a:r>
          </a:p>
          <a:p>
            <a:r>
              <a:rPr lang="en-NZ" dirty="0"/>
              <a:t>-gRPC libraries plus code generation means you don’t have to worry about routing, headers and serialization.</a:t>
            </a:r>
          </a:p>
          <a:p>
            <a:r>
              <a:rPr lang="en-NZ" dirty="0"/>
              <a:t>HTTP APIs emphasise HTTP. There is a lot of control over HTTP requests, but some complexity because of that.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8109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NZ" dirty="0"/>
              <a:t>Create gRPC project in VS</a:t>
            </a:r>
          </a:p>
          <a:p>
            <a:pPr marL="228600" indent="-228600">
              <a:buAutoNum type="arabicPeriod"/>
            </a:pPr>
            <a:r>
              <a:rPr lang="en-NZ" dirty="0"/>
              <a:t>Talk through proto – messages, service, this is the contract</a:t>
            </a:r>
          </a:p>
          <a:p>
            <a:pPr marL="228600" indent="-228600">
              <a:buAutoNum type="arabicPeriod"/>
            </a:pPr>
            <a:r>
              <a:rPr lang="en-NZ" dirty="0"/>
              <a:t>Talk through service – generated file, F12, location, </a:t>
            </a:r>
            <a:r>
              <a:rPr lang="en-NZ" dirty="0" err="1"/>
              <a:t>ILogger</a:t>
            </a:r>
            <a:r>
              <a:rPr lang="en-NZ" dirty="0"/>
              <a:t> (DI)</a:t>
            </a:r>
          </a:p>
          <a:p>
            <a:pPr marL="228600" indent="-228600">
              <a:buAutoNum type="arabicPeriod"/>
            </a:pPr>
            <a:r>
              <a:rPr lang="en-NZ" dirty="0"/>
              <a:t>Launch. Browse to server</a:t>
            </a:r>
          </a:p>
          <a:p>
            <a:pPr marL="228600" indent="-228600">
              <a:buAutoNum type="arabicPeriod"/>
            </a:pPr>
            <a:r>
              <a:rPr lang="en-NZ" dirty="0"/>
              <a:t>Create client project – add packages, add proto</a:t>
            </a:r>
          </a:p>
          <a:p>
            <a:pPr marL="228600" indent="-228600">
              <a:buAutoNum type="arabicPeriod"/>
            </a:pPr>
            <a:r>
              <a:rPr lang="en-NZ" dirty="0"/>
              <a:t>Look at service references</a:t>
            </a:r>
          </a:p>
          <a:p>
            <a:pPr marL="228600" indent="-228600">
              <a:buAutoNum type="arabicPeriod"/>
            </a:pPr>
            <a:r>
              <a:rPr lang="en-NZ" dirty="0"/>
              <a:t>Update </a:t>
            </a:r>
            <a:r>
              <a:rPr lang="en-NZ" dirty="0" err="1"/>
              <a:t>Program.cs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3846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gRPC is now supported in the browser with gRPC-Web</a:t>
            </a:r>
          </a:p>
          <a:p>
            <a:r>
              <a:rPr lang="en-NZ" dirty="0"/>
              <a:t>-gRPC-Web modifies HTTP requests so they can be used from a browser</a:t>
            </a:r>
          </a:p>
          <a:p>
            <a:r>
              <a:rPr lang="en-NZ" dirty="0"/>
              <a:t>-.NET have has server middleware and a </a:t>
            </a:r>
            <a:r>
              <a:rPr lang="en-NZ" dirty="0" err="1"/>
              <a:t>Blazor</a:t>
            </a:r>
            <a:r>
              <a:rPr lang="en-NZ" dirty="0"/>
              <a:t> client that enables gRPC-Web in minutes</a:t>
            </a:r>
          </a:p>
          <a:p>
            <a:endParaRPr lang="en-NZ" dirty="0"/>
          </a:p>
          <a:p>
            <a:r>
              <a:rPr lang="en-NZ" dirty="0"/>
              <a:t>.NET 5 supports gRPC hosted by HTTP.sys and IIS</a:t>
            </a:r>
          </a:p>
          <a:p>
            <a:r>
              <a:rPr lang="en-NZ" dirty="0"/>
              <a:t>-Note that Windows changes were needed to support this</a:t>
            </a:r>
          </a:p>
          <a:p>
            <a:r>
              <a:rPr lang="en-NZ" dirty="0"/>
              <a:t>-Insiders build of Windows is required</a:t>
            </a:r>
          </a:p>
          <a:p>
            <a:endParaRPr lang="en-NZ" dirty="0"/>
          </a:p>
          <a:p>
            <a:r>
              <a:rPr lang="en-NZ" dirty="0"/>
              <a:t>gRPC is a great choice for communicating between processes</a:t>
            </a:r>
          </a:p>
          <a:p>
            <a:r>
              <a:rPr lang="en-NZ" dirty="0"/>
              <a:t>-gRPC client and server can now use efficient IPC transports like Unix domain sockets and named pipes</a:t>
            </a:r>
          </a:p>
          <a:p>
            <a:endParaRPr lang="en-NZ" dirty="0"/>
          </a:p>
          <a:p>
            <a:r>
              <a:rPr lang="en-NZ" dirty="0"/>
              <a:t>.NET 5 introduces trimming to reduce app size. You can use that today with gRPC</a:t>
            </a:r>
          </a:p>
          <a:p>
            <a:r>
              <a:rPr lang="en-NZ" dirty="0"/>
              <a:t>-Because of code generation, gRPC has excellent support for the most aggressive trimming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910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Performance is a big draw for gRPC. Lets talk how gRPC gets its performance and what we’ve done to make it even faster in .NET 5</a:t>
            </a:r>
          </a:p>
          <a:p>
            <a:endParaRPr lang="en-NZ" dirty="0"/>
          </a:p>
          <a:p>
            <a:r>
              <a:rPr lang="en-NZ" dirty="0"/>
              <a:t>gRPC is designed for HTTP/2 or greater, and benefits from performance improvements in HTTP/2. One of those is multiplexing requests over a TCP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4574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 key benefit of gRPC vs REST is small size of requests</a:t>
            </a:r>
          </a:p>
          <a:p>
            <a:pPr marL="0" indent="0">
              <a:buFontTx/>
              <a:buNone/>
            </a:pPr>
            <a:r>
              <a:rPr lang="en-NZ" dirty="0"/>
              <a:t>-HTTP/2 supports header compression. Commonly occurring headers, e.g. content-type, are compressed to a few bits per request</a:t>
            </a:r>
          </a:p>
          <a:p>
            <a:pPr marL="0" indent="0">
              <a:buFontTx/>
              <a:buNone/>
            </a:pPr>
            <a:r>
              <a:rPr lang="en-NZ" dirty="0"/>
              <a:t>-The bigger savings comes from serializing messages with </a:t>
            </a:r>
            <a:r>
              <a:rPr lang="en-NZ" dirty="0" err="1"/>
              <a:t>Protobuf</a:t>
            </a:r>
            <a:r>
              <a:rPr lang="en-NZ" dirty="0"/>
              <a:t>.</a:t>
            </a:r>
          </a:p>
          <a:p>
            <a:pPr marL="0" indent="0">
              <a:buFontTx/>
              <a:buNone/>
            </a:pPr>
            <a:r>
              <a:rPr lang="en-NZ" dirty="0"/>
              <a:t>-</a:t>
            </a:r>
            <a:r>
              <a:rPr lang="en-NZ" dirty="0" err="1"/>
              <a:t>Protobuf</a:t>
            </a:r>
            <a:r>
              <a:rPr lang="en-NZ" dirty="0"/>
              <a:t> is significantly smaller than JSON.</a:t>
            </a:r>
          </a:p>
          <a:p>
            <a:pPr marL="0" indent="0">
              <a:buFontTx/>
              <a:buNone/>
            </a:pPr>
            <a:endParaRPr lang="en-NZ" dirty="0"/>
          </a:p>
          <a:p>
            <a:pPr marL="0" indent="0">
              <a:buFontTx/>
              <a:buNone/>
            </a:pPr>
            <a:r>
              <a:rPr lang="en-NZ" dirty="0"/>
              <a:t>Simple comparison between JSON and </a:t>
            </a:r>
            <a:r>
              <a:rPr lang="en-NZ" dirty="0" err="1"/>
              <a:t>Protobuf</a:t>
            </a:r>
            <a:endParaRPr lang="en-NZ" dirty="0"/>
          </a:p>
          <a:p>
            <a:pPr marL="0" indent="0">
              <a:buFontTx/>
              <a:buNone/>
            </a:pPr>
            <a:r>
              <a:rPr lang="en-NZ" dirty="0" err="1"/>
              <a:t>Protobuf</a:t>
            </a:r>
            <a:r>
              <a:rPr lang="en-NZ" dirty="0"/>
              <a:t> is 30% the size of JSON</a:t>
            </a:r>
          </a:p>
          <a:p>
            <a:pPr marL="0" indent="0">
              <a:buFontTx/>
              <a:buNone/>
            </a:pPr>
            <a:endParaRPr lang="en-NZ" dirty="0"/>
          </a:p>
          <a:p>
            <a:pPr marL="0" indent="0">
              <a:buFontTx/>
              <a:buNone/>
            </a:pPr>
            <a:r>
              <a:rPr lang="en-NZ" dirty="0"/>
              <a:t>https://grpcblazorperf.azurewebsites.net/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8876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work has gone into gRPC performance in .NET 5</a:t>
            </a:r>
          </a:p>
          <a:p>
            <a:endParaRPr lang="en-NZ" dirty="0"/>
          </a:p>
          <a:p>
            <a:r>
              <a:rPr lang="en-NZ" dirty="0"/>
              <a:t>The biggest improvements came from optimizing HTTP/2 in </a:t>
            </a:r>
            <a:r>
              <a:rPr lang="en-NZ" dirty="0" err="1"/>
              <a:t>HttpClient</a:t>
            </a:r>
            <a:r>
              <a:rPr lang="en-NZ" dirty="0"/>
              <a:t> and Kestrel.</a:t>
            </a:r>
          </a:p>
          <a:p>
            <a:r>
              <a:rPr lang="en-NZ" dirty="0"/>
              <a:t>-Reducing latency</a:t>
            </a:r>
          </a:p>
          <a:p>
            <a:r>
              <a:rPr lang="en-NZ" dirty="0"/>
              <a:t>-Improving concurrency</a:t>
            </a:r>
          </a:p>
          <a:p>
            <a:r>
              <a:rPr lang="en-NZ" dirty="0"/>
              <a:t>-Removing allocations</a:t>
            </a:r>
          </a:p>
          <a:p>
            <a:r>
              <a:rPr lang="en-NZ" dirty="0"/>
              <a:t>-This is great because every app using HTTP/2 will benefit, not just gRPC</a:t>
            </a:r>
          </a:p>
          <a:p>
            <a:endParaRPr lang="en-NZ" dirty="0"/>
          </a:p>
          <a:p>
            <a:r>
              <a:rPr lang="en-NZ" dirty="0"/>
              <a:t>Kestrel supports </a:t>
            </a:r>
            <a:r>
              <a:rPr lang="en-NZ" dirty="0" err="1"/>
              <a:t>Hpack</a:t>
            </a:r>
            <a:r>
              <a:rPr lang="en-NZ" dirty="0"/>
              <a:t> dynamic compress of response headers</a:t>
            </a:r>
          </a:p>
          <a:p>
            <a:endParaRPr lang="en-NZ" dirty="0"/>
          </a:p>
          <a:p>
            <a:r>
              <a:rPr lang="en-NZ" dirty="0"/>
              <a:t>We’ve worked with </a:t>
            </a:r>
            <a:r>
              <a:rPr lang="en-NZ" dirty="0" err="1"/>
              <a:t>Protobuf</a:t>
            </a:r>
            <a:r>
              <a:rPr lang="en-NZ" dirty="0"/>
              <a:t> project to support Span&lt;T&gt;. Avoid the need to allocate buffers when serializing </a:t>
            </a:r>
            <a:r>
              <a:rPr lang="en-NZ" dirty="0" err="1"/>
              <a:t>protobuf</a:t>
            </a:r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1289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6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01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51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32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0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674753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722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756635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8451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7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73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1BD933-F351-EF4F-BCA8-EFF3A2B49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53E76F8A-8310-4248-BDD1-CAA6E66BB7EA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03783C-5DF0-E64C-96C1-CB5806AC3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8CD45D5-A0C7-A147-861A-66E3F66CC6A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Link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A9C7D0-BAE1-3541-8C2D-104A417915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4B969-B544-774C-BF6F-E7C62878234F}"/>
              </a:ext>
            </a:extLst>
          </p:cNvPr>
          <p:cNvSpPr txBox="1"/>
          <p:nvPr userDrawn="1"/>
        </p:nvSpPr>
        <p:spPr>
          <a:xfrm>
            <a:off x="838200" y="155076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68A8-C314-C544-A4B1-14BE50984BF6}"/>
              </a:ext>
            </a:extLst>
          </p:cNvPr>
          <p:cNvSpPr txBox="1"/>
          <p:nvPr userDrawn="1"/>
        </p:nvSpPr>
        <p:spPr>
          <a:xfrm>
            <a:off x="838200" y="2266385"/>
            <a:ext cx="105156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1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2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3759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45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21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06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6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56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87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98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436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115173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579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901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994717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8527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13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1BD933-F351-EF4F-BCA8-EFF3A2B49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53E76F8A-8310-4248-BDD1-CAA6E66BB7EA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03783C-5DF0-E64C-96C1-CB5806AC3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8CD45D5-A0C7-A147-861A-66E3F66CC6A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Link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A9C7D0-BAE1-3541-8C2D-104A417915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4B969-B544-774C-BF6F-E7C62878234F}"/>
              </a:ext>
            </a:extLst>
          </p:cNvPr>
          <p:cNvSpPr txBox="1"/>
          <p:nvPr userDrawn="1"/>
        </p:nvSpPr>
        <p:spPr>
          <a:xfrm>
            <a:off x="838200" y="155076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68A8-C314-C544-A4B1-14BE50984BF6}"/>
              </a:ext>
            </a:extLst>
          </p:cNvPr>
          <p:cNvSpPr txBox="1"/>
          <p:nvPr userDrawn="1"/>
        </p:nvSpPr>
        <p:spPr>
          <a:xfrm>
            <a:off x="838200" y="2266385"/>
            <a:ext cx="105156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1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2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2348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336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48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8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184931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89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074855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686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4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11/9/2020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0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7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8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esnyRumcajs/grpc_ben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spnet/core/grp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aka.ms/grpcdoc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rpcexampl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ilsmagnus.github.io/post/proto-json-siz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High-performance</a:t>
            </a:r>
            <a:br>
              <a:rPr lang="en-US" sz="4800" dirty="0"/>
            </a:br>
            <a:r>
              <a:rPr lang="en-US" sz="4800" dirty="0"/>
              <a:t>services with </a:t>
            </a:r>
            <a:r>
              <a:rPr lang="en-US" sz="4800" dirty="0" err="1"/>
              <a:t>gRPC</a:t>
            </a:r>
            <a:r>
              <a:rPr lang="en-US" sz="4800" dirty="0"/>
              <a:t>:</a:t>
            </a:r>
            <a:br>
              <a:rPr lang="en-US" sz="4800" dirty="0"/>
            </a:br>
            <a:r>
              <a:rPr lang="en-US" sz="4800" dirty="0"/>
              <a:t>What's new in .NET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Newton-King</a:t>
            </a:r>
          </a:p>
        </p:txBody>
      </p:sp>
      <p:pic>
        <p:nvPicPr>
          <p:cNvPr id="6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4056" y="1237920"/>
            <a:ext cx="4524929" cy="4851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A88C3-56C4-4C21-968F-E8475AF07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328" y="4544313"/>
            <a:ext cx="1606380" cy="15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82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Performance – Implementations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7BBF336-C560-4F9F-BC78-3D002061D2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2460958"/>
              </p:ext>
            </p:extLst>
          </p:nvPr>
        </p:nvGraphicFramePr>
        <p:xfrm>
          <a:off x="1686560" y="1568911"/>
          <a:ext cx="8818880" cy="4864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F6CBB5A-8170-43DF-AD31-A0FD33ABCD48}"/>
              </a:ext>
            </a:extLst>
          </p:cNvPr>
          <p:cNvSpPr/>
          <p:nvPr/>
        </p:nvSpPr>
        <p:spPr>
          <a:xfrm>
            <a:off x="7418376" y="6451685"/>
            <a:ext cx="3087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200" dirty="0">
                <a:hlinkClick r:id="rId4"/>
              </a:rPr>
              <a:t>https://github.com/LesnyRumcajs/grpc_bench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01072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Resources – Docs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592E08-D7DC-4E1F-9D96-E9EF5D48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NZ" dirty="0"/>
              <a:t>Intro tutorial</a:t>
            </a:r>
          </a:p>
          <a:p>
            <a:r>
              <a:rPr lang="en-NZ" dirty="0"/>
              <a:t>Creating gRPC services</a:t>
            </a:r>
          </a:p>
          <a:p>
            <a:r>
              <a:rPr lang="en-NZ" dirty="0"/>
              <a:t>Calling gRPC services</a:t>
            </a:r>
          </a:p>
          <a:p>
            <a:r>
              <a:rPr lang="en-NZ" dirty="0"/>
              <a:t>Create </a:t>
            </a:r>
            <a:r>
              <a:rPr lang="en-NZ" dirty="0" err="1"/>
              <a:t>Protobuf</a:t>
            </a:r>
            <a:r>
              <a:rPr lang="en-NZ" dirty="0"/>
              <a:t> messages</a:t>
            </a:r>
          </a:p>
          <a:p>
            <a:r>
              <a:rPr lang="en-NZ" dirty="0"/>
              <a:t>Versioning gRPC services</a:t>
            </a:r>
          </a:p>
          <a:p>
            <a:r>
              <a:rPr lang="en-NZ" dirty="0"/>
              <a:t>Use gRPC in browser apps</a:t>
            </a:r>
          </a:p>
          <a:p>
            <a:r>
              <a:rPr lang="en-NZ" dirty="0"/>
              <a:t>Create JSON Web APIs from gRPC</a:t>
            </a:r>
          </a:p>
          <a:p>
            <a:r>
              <a:rPr lang="en-NZ" dirty="0"/>
              <a:t>Performance best practices</a:t>
            </a:r>
          </a:p>
          <a:p>
            <a:r>
              <a:rPr lang="en-NZ" dirty="0"/>
              <a:t>And more</a:t>
            </a:r>
          </a:p>
          <a:p>
            <a:pPr marL="0" indent="0">
              <a:buNone/>
            </a:pPr>
            <a:endParaRPr lang="en-NZ" dirty="0">
              <a:hlinkClick r:id="rId3"/>
            </a:endParaRPr>
          </a:p>
          <a:p>
            <a:pPr marL="0" indent="0">
              <a:buNone/>
            </a:pPr>
            <a:r>
              <a:rPr lang="en-NZ" dirty="0">
                <a:hlinkClick r:id="rId4"/>
              </a:rPr>
              <a:t>https://aka.ms/grpcdocs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47F71-0321-4955-9030-906015836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676" b="1843"/>
          <a:stretch/>
        </p:blipFill>
        <p:spPr>
          <a:xfrm>
            <a:off x="7722659" y="1196545"/>
            <a:ext cx="4469341" cy="566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Resources – Examples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592E08-D7DC-4E1F-9D96-E9EF5D48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NZ" dirty="0"/>
              <a:t>Hello world</a:t>
            </a:r>
          </a:p>
          <a:p>
            <a:r>
              <a:rPr lang="en-NZ" dirty="0"/>
              <a:t>Streaming</a:t>
            </a:r>
          </a:p>
          <a:p>
            <a:r>
              <a:rPr lang="en-NZ" dirty="0"/>
              <a:t>Certificate authentication</a:t>
            </a:r>
          </a:p>
          <a:p>
            <a:r>
              <a:rPr lang="en-NZ" dirty="0"/>
              <a:t>JWT authentication</a:t>
            </a:r>
          </a:p>
          <a:p>
            <a:r>
              <a:rPr lang="en-NZ" dirty="0" err="1"/>
              <a:t>OpenTelemetry</a:t>
            </a:r>
            <a:endParaRPr lang="en-NZ" dirty="0"/>
          </a:p>
          <a:p>
            <a:r>
              <a:rPr lang="en-NZ" dirty="0"/>
              <a:t>Unix domain sockets</a:t>
            </a:r>
          </a:p>
          <a:p>
            <a:r>
              <a:rPr lang="en-NZ" dirty="0"/>
              <a:t>Unit testing</a:t>
            </a:r>
          </a:p>
          <a:p>
            <a:r>
              <a:rPr lang="en-NZ" dirty="0"/>
              <a:t>Cancellation</a:t>
            </a:r>
          </a:p>
          <a:p>
            <a:r>
              <a:rPr lang="en-NZ" dirty="0"/>
              <a:t>And more</a:t>
            </a:r>
          </a:p>
          <a:p>
            <a:endParaRPr lang="en-NZ" dirty="0"/>
          </a:p>
          <a:p>
            <a:pPr marL="0" indent="0">
              <a:buNone/>
            </a:pPr>
            <a:r>
              <a:rPr lang="en-NZ" dirty="0">
                <a:hlinkClick r:id="rId3"/>
              </a:rPr>
              <a:t>https://aka.ms/grpcexamples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A6E18-19BB-486C-A50B-159DED2D8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834"/>
          <a:stretch/>
        </p:blipFill>
        <p:spPr>
          <a:xfrm>
            <a:off x="7825154" y="1300286"/>
            <a:ext cx="4366846" cy="55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9241-DD95-0243-8D3D-203A9CE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	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3803A9C-C04F-9F45-9269-DE4A4EC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7468" y="3575050"/>
            <a:ext cx="24384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52AF8-0EA9-4422-B623-D2B1798BE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331" y="4676706"/>
            <a:ext cx="1468757" cy="141294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7D3583-2174-4E6E-AD9F-4941D3325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768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What is gRPC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What’s new in .NET 5</a:t>
            </a:r>
          </a:p>
          <a:p>
            <a:pPr lvl="1"/>
            <a:r>
              <a:rPr lang="en-US" dirty="0"/>
              <a:t>New features</a:t>
            </a:r>
          </a:p>
          <a:p>
            <a:pPr lvl="1"/>
            <a:r>
              <a:rPr lang="en-US" dirty="0"/>
              <a:t>Improved performance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23004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gRPC is…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Popular open source RPC framework</a:t>
            </a:r>
          </a:p>
          <a:p>
            <a:pPr lvl="1"/>
            <a:r>
              <a:rPr lang="en-US" dirty="0"/>
              <a:t>Largest RPC mindshare</a:t>
            </a:r>
          </a:p>
          <a:p>
            <a:pPr lvl="1"/>
            <a:r>
              <a:rPr lang="en-US" dirty="0"/>
              <a:t>Cloud Native Computing Foundation project</a:t>
            </a:r>
            <a:endParaRPr lang="en-NZ" dirty="0"/>
          </a:p>
          <a:p>
            <a:r>
              <a:rPr lang="en-NZ" dirty="0"/>
              <a:t>Built with modern technologies</a:t>
            </a:r>
          </a:p>
          <a:p>
            <a:pPr lvl="1"/>
            <a:r>
              <a:rPr lang="en-NZ" dirty="0"/>
              <a:t>HTTP/2</a:t>
            </a:r>
          </a:p>
          <a:p>
            <a:pPr lvl="1"/>
            <a:r>
              <a:rPr lang="en-NZ" dirty="0" err="1"/>
              <a:t>Protobuf</a:t>
            </a:r>
            <a:endParaRPr lang="en-NZ" dirty="0"/>
          </a:p>
          <a:p>
            <a:r>
              <a:rPr lang="en-NZ" dirty="0"/>
              <a:t>Designed for modern apps</a:t>
            </a:r>
          </a:p>
          <a:p>
            <a:pPr lvl="1"/>
            <a:r>
              <a:rPr lang="en-NZ" dirty="0"/>
              <a:t>High performance</a:t>
            </a:r>
          </a:p>
          <a:p>
            <a:pPr lvl="1"/>
            <a:r>
              <a:rPr lang="en-NZ" dirty="0"/>
              <a:t>Platform independent</a:t>
            </a:r>
          </a:p>
          <a:p>
            <a:endParaRPr lang="en-US" dirty="0"/>
          </a:p>
        </p:txBody>
      </p:sp>
      <p:pic>
        <p:nvPicPr>
          <p:cNvPr id="7" name="Picture 2" descr="https://about.gitlab.com/images/case_study_logos/cncf-logo.png">
            <a:extLst>
              <a:ext uri="{FF2B5EF4-FFF2-40B4-BE49-F238E27FC236}">
                <a16:creationId xmlns:a16="http://schemas.microsoft.com/office/drawing/2014/main" id="{C10EEEC3-0157-4EFF-916D-4F588069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890" y="1981022"/>
            <a:ext cx="3486150" cy="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2 logo">
            <a:extLst>
              <a:ext uri="{FF2B5EF4-FFF2-40B4-BE49-F238E27FC236}">
                <a16:creationId xmlns:a16="http://schemas.microsoft.com/office/drawing/2014/main" id="{0BC087BC-45BE-4C14-8074-E23B692A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62" y="3661302"/>
            <a:ext cx="980223" cy="98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B1A1D-5EB5-4883-A8BC-681B2E34A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401" y="3797272"/>
            <a:ext cx="2138010" cy="703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3C61A9-EAE8-4547-AEFC-0C228E613E98}"/>
              </a:ext>
            </a:extLst>
          </p:cNvPr>
          <p:cNvSpPr txBox="1"/>
          <p:nvPr/>
        </p:nvSpPr>
        <p:spPr>
          <a:xfrm>
            <a:off x="6939804" y="3837865"/>
            <a:ext cx="327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73965-B1F3-4483-8175-4C0E07E5ED81}"/>
              </a:ext>
            </a:extLst>
          </p:cNvPr>
          <p:cNvSpPr txBox="1"/>
          <p:nvPr/>
        </p:nvSpPr>
        <p:spPr>
          <a:xfrm>
            <a:off x="9540039" y="3837493"/>
            <a:ext cx="327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solidFill>
                  <a:schemeClr val="tx2"/>
                </a:solidFill>
              </a:rPr>
              <a:t>=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86E7397-6AEA-436B-B4CA-A11554F5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42" y="3134688"/>
            <a:ext cx="1938929" cy="19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76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79E3-1321-4FC7-ACB0-009ECC81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Remote Procedure Calls vs HTTP APIs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649F99-9493-429E-914C-8C4B3512529A}"/>
              </a:ext>
            </a:extLst>
          </p:cNvPr>
          <p:cNvSpPr/>
          <p:nvPr/>
        </p:nvSpPr>
        <p:spPr>
          <a:xfrm>
            <a:off x="922020" y="1660841"/>
            <a:ext cx="4899660" cy="298736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81E25B-C2A0-48DB-B279-C3C42629F76E}"/>
              </a:ext>
            </a:extLst>
          </p:cNvPr>
          <p:cNvSpPr/>
          <p:nvPr/>
        </p:nvSpPr>
        <p:spPr>
          <a:xfrm>
            <a:off x="6263640" y="1660839"/>
            <a:ext cx="4899660" cy="2987361"/>
          </a:xfrm>
          <a:prstGeom prst="rect">
            <a:avLst/>
          </a:prstGeom>
          <a:solidFill>
            <a:srgbClr val="92D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11EDFA-0F4A-4085-A424-C3750F1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1814532"/>
            <a:ext cx="434340" cy="43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396310-6435-425D-9AB0-BBE70444471F}"/>
              </a:ext>
            </a:extLst>
          </p:cNvPr>
          <p:cNvSpPr txBox="1"/>
          <p:nvPr/>
        </p:nvSpPr>
        <p:spPr>
          <a:xfrm>
            <a:off x="1047750" y="2518133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Contract first (proto file)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19358-325D-4A99-ADD7-7D00245E4742}"/>
              </a:ext>
            </a:extLst>
          </p:cNvPr>
          <p:cNvSpPr txBox="1"/>
          <p:nvPr/>
        </p:nvSpPr>
        <p:spPr>
          <a:xfrm>
            <a:off x="6385560" y="2518133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Content first (URL, HTTP method, JSON)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537374-88E2-43B8-906F-E503E746D359}"/>
              </a:ext>
            </a:extLst>
          </p:cNvPr>
          <p:cNvSpPr txBox="1"/>
          <p:nvPr/>
        </p:nvSpPr>
        <p:spPr>
          <a:xfrm>
            <a:off x="1047750" y="3149516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Content is for computers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039E58-BE42-4469-8012-0DE8791F608E}"/>
              </a:ext>
            </a:extLst>
          </p:cNvPr>
          <p:cNvSpPr txBox="1"/>
          <p:nvPr/>
        </p:nvSpPr>
        <p:spPr>
          <a:xfrm>
            <a:off x="1047750" y="3763573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Hides remoting complexity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9B509E-9FE3-4D9B-8B8D-DE2F4105C2FF}"/>
              </a:ext>
            </a:extLst>
          </p:cNvPr>
          <p:cNvSpPr txBox="1"/>
          <p:nvPr/>
        </p:nvSpPr>
        <p:spPr>
          <a:xfrm>
            <a:off x="6385560" y="3149357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Content is for humans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A20B6A-7211-49ED-B1C7-9F9280E39705}"/>
              </a:ext>
            </a:extLst>
          </p:cNvPr>
          <p:cNvSpPr txBox="1"/>
          <p:nvPr/>
        </p:nvSpPr>
        <p:spPr>
          <a:xfrm>
            <a:off x="6385560" y="3763573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Emphasises HTTP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027BEC-7D6E-4C2B-A126-E2352FAA56D9}"/>
              </a:ext>
            </a:extLst>
          </p:cNvPr>
          <p:cNvSpPr txBox="1"/>
          <p:nvPr/>
        </p:nvSpPr>
        <p:spPr>
          <a:xfrm>
            <a:off x="6819900" y="185451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HTTP APIs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76411A-963E-4362-B58B-3006F1F343E1}"/>
              </a:ext>
            </a:extLst>
          </p:cNvPr>
          <p:cNvSpPr txBox="1"/>
          <p:nvPr/>
        </p:nvSpPr>
        <p:spPr>
          <a:xfrm>
            <a:off x="2061210" y="1839555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Remote Procedure Calls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61CFD-B91F-4800-BD25-353534CC8CA4}"/>
              </a:ext>
            </a:extLst>
          </p:cNvPr>
          <p:cNvSpPr txBox="1"/>
          <p:nvPr/>
        </p:nvSpPr>
        <p:spPr>
          <a:xfrm>
            <a:off x="1820536" y="4942499"/>
            <a:ext cx="2900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Performance</a:t>
            </a:r>
          </a:p>
          <a:p>
            <a:pPr algn="ctr"/>
            <a:r>
              <a:rPr lang="en-NZ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Developer productivity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5CA03-F274-447B-9F4A-E7A6B68F2FE7}"/>
              </a:ext>
            </a:extLst>
          </p:cNvPr>
          <p:cNvSpPr txBox="1"/>
          <p:nvPr/>
        </p:nvSpPr>
        <p:spPr>
          <a:xfrm>
            <a:off x="7310636" y="4942499"/>
            <a:ext cx="2856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Widest audience</a:t>
            </a:r>
          </a:p>
          <a:p>
            <a:pPr algn="ctr"/>
            <a:r>
              <a:rPr lang="en-NZ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Ease of getting started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42ABC40-9851-4C11-93F7-1851433BB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530208"/>
            <a:ext cx="1027847" cy="102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3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7" grpId="0"/>
      <p:bldP spid="38" grpId="0"/>
      <p:bldP spid="39" grpId="0"/>
      <p:bldP spid="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3A5E0-B93D-AE4F-938E-E407DE9C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A1026-8045-BC4F-9D09-5B5E98CE7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Create gRPC service using template</a:t>
            </a:r>
          </a:p>
          <a:p>
            <a:r>
              <a:rPr lang="en-NZ" dirty="0"/>
              <a:t>Create gRPC client</a:t>
            </a:r>
          </a:p>
          <a:p>
            <a:r>
              <a:rPr lang="en-NZ" dirty="0"/>
              <a:t>Call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0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258-0CBC-454A-8599-9FAF5159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What’s new in .NET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3668-595B-445E-BB27-FD7E3E4CA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gRPC-Web browser support</a:t>
            </a:r>
          </a:p>
          <a:p>
            <a:pPr lvl="1"/>
            <a:r>
              <a:rPr lang="en-NZ" dirty="0"/>
              <a:t>gRPC-Web server middleware</a:t>
            </a:r>
          </a:p>
          <a:p>
            <a:pPr lvl="1"/>
            <a:r>
              <a:rPr lang="en-NZ" dirty="0"/>
              <a:t>gRPC-Web </a:t>
            </a:r>
            <a:r>
              <a:rPr lang="en-NZ" dirty="0" err="1"/>
              <a:t>Blazor</a:t>
            </a:r>
            <a:r>
              <a:rPr lang="en-NZ" dirty="0"/>
              <a:t> client</a:t>
            </a:r>
          </a:p>
          <a:p>
            <a:r>
              <a:rPr lang="en-NZ" dirty="0"/>
              <a:t>New gRPC hosts on Windows</a:t>
            </a:r>
          </a:p>
          <a:p>
            <a:pPr lvl="1"/>
            <a:r>
              <a:rPr lang="en-NZ" dirty="0"/>
              <a:t>HTTP.sys</a:t>
            </a:r>
          </a:p>
          <a:p>
            <a:pPr lvl="1"/>
            <a:r>
              <a:rPr lang="en-NZ" dirty="0"/>
              <a:t>IIS</a:t>
            </a:r>
          </a:p>
          <a:p>
            <a:r>
              <a:rPr lang="en-NZ" dirty="0"/>
              <a:t>Inter-process communication</a:t>
            </a:r>
          </a:p>
          <a:p>
            <a:r>
              <a:rPr lang="en-NZ" dirty="0"/>
              <a:t>.NET 5 aggressive trimming</a:t>
            </a:r>
          </a:p>
          <a:p>
            <a:endParaRPr lang="en-NZ" dirty="0"/>
          </a:p>
          <a:p>
            <a:pPr lvl="1"/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C428C8-38E1-42F2-8781-ABA2825D8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54" y="1896124"/>
            <a:ext cx="5236805" cy="11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9E49EF-A080-4C9A-BB99-1F245899C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" t="33667" r="7102" b="34031"/>
          <a:stretch/>
        </p:blipFill>
        <p:spPr bwMode="auto">
          <a:xfrm>
            <a:off x="6271454" y="3130379"/>
            <a:ext cx="3138616" cy="117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6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258-0CBC-454A-8599-9FAF5159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Performance – 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3668-595B-445E-BB27-FD7E3E4CA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HTTP/2 multiplexing</a:t>
            </a:r>
          </a:p>
          <a:p>
            <a:pPr lvl="1"/>
            <a:r>
              <a:rPr lang="en-NZ" dirty="0"/>
              <a:t>Multiple calls via a TCP connection</a:t>
            </a:r>
          </a:p>
          <a:p>
            <a:pPr lvl="1"/>
            <a:r>
              <a:rPr lang="en-NZ" dirty="0"/>
              <a:t>Avoid head-of-line blocking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24B4F-8565-447F-92E5-666DB7BDA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6" y="3273598"/>
            <a:ext cx="7717536" cy="33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5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Performance –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4C11-3FED-408E-9007-BD5F58C0C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Low network usage</a:t>
            </a:r>
          </a:p>
          <a:p>
            <a:pPr lvl="1"/>
            <a:r>
              <a:rPr lang="en-NZ" dirty="0"/>
              <a:t>HTTP/2 binary framing and header compression</a:t>
            </a:r>
          </a:p>
          <a:p>
            <a:pPr lvl="1"/>
            <a:r>
              <a:rPr lang="en-NZ" dirty="0" err="1"/>
              <a:t>Protobuf</a:t>
            </a:r>
            <a:r>
              <a:rPr lang="en-NZ" dirty="0"/>
              <a:t> message serialization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F83DFE9-8768-4548-A6CF-7E990CA7F8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698350"/>
              </p:ext>
            </p:extLst>
          </p:nvPr>
        </p:nvGraphicFramePr>
        <p:xfrm>
          <a:off x="5977811" y="3085069"/>
          <a:ext cx="5641648" cy="3041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B4F354-F69E-40A7-9A2A-6C684CE354C1}"/>
              </a:ext>
            </a:extLst>
          </p:cNvPr>
          <p:cNvSpPr txBox="1"/>
          <p:nvPr/>
        </p:nvSpPr>
        <p:spPr>
          <a:xfrm>
            <a:off x="3411848" y="3282127"/>
            <a:ext cx="2482300" cy="2631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syntax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"proto3"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package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>
                <a:solidFill>
                  <a:srgbClr val="2B91AF"/>
                </a:solidFill>
                <a:latin typeface="Consolas" panose="020B0609020204030204" pitchFamily="49" charset="0"/>
              </a:rPr>
              <a:t>sample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message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>
                <a:solidFill>
                  <a:srgbClr val="2B91AF"/>
                </a:solidFill>
                <a:latin typeface="Consolas" panose="020B0609020204030204" pitchFamily="49" charset="0"/>
              </a:rPr>
              <a:t>Test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query = 1;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int32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page_number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int32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result_per_page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repeated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>
                <a:solidFill>
                  <a:srgbClr val="2B91AF"/>
                </a:solidFill>
                <a:latin typeface="Consolas" panose="020B0609020204030204" pitchFamily="49" charset="0"/>
              </a:rPr>
              <a:t>Ticker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tickers = 4;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N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message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>
                <a:solidFill>
                  <a:srgbClr val="2B91AF"/>
                </a:solidFill>
                <a:latin typeface="Consolas" panose="020B0609020204030204" pitchFamily="49" charset="0"/>
              </a:rPr>
              <a:t>Ticker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name = 1;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2B91AF"/>
                </a:solidFill>
                <a:latin typeface="Consolas" panose="020B0609020204030204" pitchFamily="49" charset="0"/>
              </a:rPr>
              <a:t>float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value = 2;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Z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134EA-3772-4187-B507-DB0510996206}"/>
              </a:ext>
            </a:extLst>
          </p:cNvPr>
          <p:cNvSpPr txBox="1"/>
          <p:nvPr/>
        </p:nvSpPr>
        <p:spPr>
          <a:xfrm>
            <a:off x="725137" y="3282127"/>
            <a:ext cx="2507897" cy="2631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"query"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myQuery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 err="1">
                <a:solidFill>
                  <a:srgbClr val="2E75B6"/>
                </a:solidFill>
                <a:latin typeface="Consolas" panose="020B0609020204030204" pitchFamily="49" charset="0"/>
              </a:rPr>
              <a:t>page_number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42,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 err="1">
                <a:solidFill>
                  <a:srgbClr val="2E75B6"/>
                </a:solidFill>
                <a:latin typeface="Consolas" panose="020B0609020204030204" pitchFamily="49" charset="0"/>
              </a:rPr>
              <a:t>result_per_page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100,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"tickers"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"name"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rPs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"value"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9.768923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"name"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WEo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"value"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6.067048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Z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32B4F4-668F-49D4-8CB5-1DA34F9863D7}"/>
              </a:ext>
            </a:extLst>
          </p:cNvPr>
          <p:cNvSpPr/>
          <p:nvPr/>
        </p:nvSpPr>
        <p:spPr>
          <a:xfrm>
            <a:off x="8219810" y="6033549"/>
            <a:ext cx="3399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200" dirty="0">
                <a:hlinkClick r:id="rId4"/>
              </a:rPr>
              <a:t>https://nilsmagnus.github.io/post/proto-json-sizes/</a:t>
            </a:r>
            <a:endParaRPr lang="en-NZ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F612F2-061D-432C-9CAF-877D97733BAC}"/>
              </a:ext>
            </a:extLst>
          </p:cNvPr>
          <p:cNvSpPr txBox="1"/>
          <p:nvPr/>
        </p:nvSpPr>
        <p:spPr>
          <a:xfrm>
            <a:off x="3411848" y="3279439"/>
            <a:ext cx="2482300" cy="2631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5052 4920 2a20 4854 5450 2f32</a:t>
            </a: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0d0a 534d 0d0a 0d0a 0000 0004</a:t>
            </a: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0000 0000 0401 0000 0000 0000</a:t>
            </a: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NZ" sz="11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28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>
        <p:bldAsOne/>
      </p:bldGraphic>
      <p:bldP spid="4" grpId="0" animBg="1"/>
      <p:bldP spid="4" grpId="1" animBg="1"/>
      <p:bldP spid="7" grpId="0" animBg="1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Performance – .NET 5 improvements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592E08-D7DC-4E1F-9D96-E9EF5D48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HTTP/2 server allocations reduced by </a:t>
            </a:r>
            <a:r>
              <a:rPr lang="en-NZ" dirty="0">
                <a:solidFill>
                  <a:srgbClr val="00B050"/>
                </a:solidFill>
              </a:rPr>
              <a:t>92%</a:t>
            </a:r>
          </a:p>
          <a:p>
            <a:r>
              <a:rPr lang="en-NZ" dirty="0" err="1"/>
              <a:t>HPack</a:t>
            </a:r>
            <a:r>
              <a:rPr lang="en-NZ" dirty="0"/>
              <a:t> response compression</a:t>
            </a:r>
          </a:p>
          <a:p>
            <a:r>
              <a:rPr lang="en-NZ" dirty="0" err="1"/>
              <a:t>Protobuf</a:t>
            </a:r>
            <a:r>
              <a:rPr lang="en-NZ" dirty="0"/>
              <a:t> serializer uses Span&lt;T&gt;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041D671-6C47-42D2-A869-547BC83773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859558"/>
              </p:ext>
            </p:extLst>
          </p:nvPr>
        </p:nvGraphicFramePr>
        <p:xfrm>
          <a:off x="1311101" y="3429000"/>
          <a:ext cx="4982862" cy="2891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62DEF4-9E4E-438B-8CB7-B3F0FACD1CB9}"/>
              </a:ext>
            </a:extLst>
          </p:cNvPr>
          <p:cNvSpPr txBox="1"/>
          <p:nvPr/>
        </p:nvSpPr>
        <p:spPr>
          <a:xfrm>
            <a:off x="6312817" y="4381034"/>
            <a:ext cx="4888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>
                <a:solidFill>
                  <a:schemeClr val="tx2"/>
                </a:solidFill>
              </a:rPr>
              <a:t>Server requests/sec increased by </a:t>
            </a:r>
            <a:r>
              <a:rPr lang="en-NZ" sz="2400" dirty="0">
                <a:solidFill>
                  <a:srgbClr val="00B050"/>
                </a:solidFill>
              </a:rPr>
              <a:t>65%</a:t>
            </a:r>
          </a:p>
          <a:p>
            <a:r>
              <a:rPr lang="en-NZ" sz="2400" dirty="0">
                <a:solidFill>
                  <a:schemeClr val="tx2"/>
                </a:solidFill>
              </a:rPr>
              <a:t>Client request/sec increased by </a:t>
            </a:r>
            <a:r>
              <a:rPr lang="en-NZ" sz="2400" dirty="0">
                <a:solidFill>
                  <a:srgbClr val="00B050"/>
                </a:solidFill>
              </a:rPr>
              <a:t>220%</a:t>
            </a:r>
          </a:p>
        </p:txBody>
      </p:sp>
    </p:spTree>
    <p:extLst>
      <p:ext uri="{BB962C8B-B14F-4D97-AF65-F5344CB8AC3E}">
        <p14:creationId xmlns:p14="http://schemas.microsoft.com/office/powerpoint/2010/main" val="157976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Graphic spid="5" grpId="0">
        <p:bldAsOne/>
      </p:bldGraphic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22744</TotalTime>
  <Words>1408</Words>
  <Application>Microsoft Office PowerPoint</Application>
  <PresentationFormat>Widescreen</PresentationFormat>
  <Paragraphs>251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Open Sans</vt:lpstr>
      <vt:lpstr>Consolas</vt:lpstr>
      <vt:lpstr>Arial</vt:lpstr>
      <vt:lpstr>Calibri</vt:lpstr>
      <vt:lpstr>Office Theme</vt:lpstr>
      <vt:lpstr>1_Office Theme</vt:lpstr>
      <vt:lpstr>2_Office Theme</vt:lpstr>
      <vt:lpstr>High-performance services with gRPC: What's new in .NET 5</vt:lpstr>
      <vt:lpstr>Agenda</vt:lpstr>
      <vt:lpstr>gRPC is…</vt:lpstr>
      <vt:lpstr>Remote Procedure Calls vs HTTP APIs</vt:lpstr>
      <vt:lpstr>Demo</vt:lpstr>
      <vt:lpstr>What’s new in .NET 5</vt:lpstr>
      <vt:lpstr>Performance – HTTP/2</vt:lpstr>
      <vt:lpstr>Performance – Bandwidth</vt:lpstr>
      <vt:lpstr>Performance – .NET 5 improvements</vt:lpstr>
      <vt:lpstr>Performance – Implementations</vt:lpstr>
      <vt:lpstr>Resources – Docs</vt:lpstr>
      <vt:lpstr>Resources – Examples</vt:lpstr>
      <vt:lpstr>Thanks for joining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James Newton-King</cp:lastModifiedBy>
  <cp:revision>144</cp:revision>
  <dcterms:created xsi:type="dcterms:W3CDTF">2020-05-27T00:19:02Z</dcterms:created>
  <dcterms:modified xsi:type="dcterms:W3CDTF">2020-11-10T23:12:23Z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2020-05-27T00:19:02Z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5ac04b35-eb28-42bc-b73a-0000805137aa</vt:lpwstr>
  </property>
  <property fmtid="{D5CDD505-2E9C-101B-9397-08002B2CF9AE}" pid="8" name="MSIP_Label_f42aa342-8706-4288-bd11-ebb85995028c_ContentBits">
    <vt:lpwstr>0</vt:lpwstr>
  </property>
</Properties>
</file>